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75" r:id="rId6"/>
    <p:sldId id="276" r:id="rId7"/>
    <p:sldId id="260" r:id="rId8"/>
    <p:sldId id="261" r:id="rId9"/>
    <p:sldId id="277" r:id="rId10"/>
    <p:sldId id="262" r:id="rId11"/>
    <p:sldId id="279" r:id="rId12"/>
    <p:sldId id="263" r:id="rId13"/>
    <p:sldId id="265" r:id="rId14"/>
    <p:sldId id="264" r:id="rId15"/>
    <p:sldId id="266" r:id="rId16"/>
    <p:sldId id="267" r:id="rId17"/>
    <p:sldId id="268" r:id="rId18"/>
    <p:sldId id="269" r:id="rId19"/>
    <p:sldId id="282" r:id="rId20"/>
    <p:sldId id="280" r:id="rId21"/>
    <p:sldId id="281" r:id="rId22"/>
    <p:sldId id="274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BC9D7-AA69-40B3-8877-4126CAE70564}" type="datetimeFigureOut">
              <a:rPr lang="en-IN" smtClean="0"/>
              <a:pPr/>
              <a:t>18-06-2024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E770D-5653-4A6D-BE7F-38343C4A96F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2733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2D1E0962-D8E0-437A-A8AC-74F8242FB5B4}" type="datetime1">
              <a:rPr lang="en-IN" smtClean="0"/>
              <a:pPr/>
              <a:t>18-06-2024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5148D412-A7E7-4C1F-A001-15BE8BA12C7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8165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6D38-630A-4136-9235-38273655A660}" type="datetime1">
              <a:rPr lang="en-IN" smtClean="0"/>
              <a:pPr/>
              <a:t>18-06-2024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D412-A7E7-4C1F-A001-15BE8BA12C7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025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1A9E-226E-49D1-838E-8060B4C29C59}" type="datetime1">
              <a:rPr lang="en-IN" smtClean="0"/>
              <a:pPr/>
              <a:t>18-06-2024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D412-A7E7-4C1F-A001-15BE8BA12C7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995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2EAD-EB5B-4A0B-9832-9799F53EE1E5}" type="datetime1">
              <a:rPr lang="en-IN" smtClean="0"/>
              <a:pPr/>
              <a:t>18-06-2024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D412-A7E7-4C1F-A001-15BE8BA12C7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521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8614F-5D47-49BF-86B4-E87F012036D4}" type="datetime1">
              <a:rPr lang="en-IN" smtClean="0"/>
              <a:pPr/>
              <a:t>18-06-2024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D412-A7E7-4C1F-A001-15BE8BA12C7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490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BD6E-A216-4C5B-B397-33A55E26A134}" type="datetime1">
              <a:rPr lang="en-IN" smtClean="0"/>
              <a:pPr/>
              <a:t>18-06-2024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D412-A7E7-4C1F-A001-15BE8BA12C7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287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C6F0A-C599-49CF-B5D3-FB6C7DF1B3A5}" type="datetime1">
              <a:rPr lang="en-IN" smtClean="0"/>
              <a:pPr/>
              <a:t>18-06-2024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D412-A7E7-4C1F-A001-15BE8BA12C7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826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19A4-2985-47B6-AC31-C8EC78E8E3A4}" type="datetime1">
              <a:rPr lang="en-IN" smtClean="0"/>
              <a:pPr/>
              <a:t>18-06-2024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D412-A7E7-4C1F-A001-15BE8BA12C7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9561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0083-D990-49F9-9583-34DAE237A8FB}" type="datetime1">
              <a:rPr lang="en-IN" smtClean="0"/>
              <a:pPr/>
              <a:t>18-06-2024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D412-A7E7-4C1F-A001-15BE8BA12C7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711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D24F-FD67-42D9-BDEC-EAB4D689D7A4}" type="datetime1">
              <a:rPr lang="en-IN" smtClean="0"/>
              <a:pPr/>
              <a:t>18-06-2024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D412-A7E7-4C1F-A001-15BE8BA12C7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3725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D809-56CA-49D0-958D-7D57D5456E24}" type="datetime1">
              <a:rPr lang="en-IN" smtClean="0"/>
              <a:pPr/>
              <a:t>18-06-2024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D412-A7E7-4C1F-A001-15BE8BA12C7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875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DAFBB481-A47F-4BF6-9CF3-98A830FC1315}" type="datetime1">
              <a:rPr lang="en-IN" smtClean="0"/>
              <a:pPr/>
              <a:t>18-06-2024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148D412-A7E7-4C1F-A001-15BE8BA12C7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359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777A0-5745-403C-93C8-F8798CB2D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4804"/>
            <a:ext cx="9144000" cy="2915159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“PT Management in Flexor Tendon Injury”</a:t>
            </a:r>
            <a:endParaRPr lang="en-I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1B69E-92BA-42DC-A97C-82719A9EA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7378" y="4533807"/>
            <a:ext cx="4167673" cy="1058920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Sanket Mungikar </a:t>
            </a:r>
          </a:p>
          <a:p>
            <a:pPr algn="ctr">
              <a:lnSpc>
                <a:spcPct val="12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 Of Musculoskeletal Physiotherapy</a:t>
            </a:r>
          </a:p>
          <a:p>
            <a:pPr algn="ctr"/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MGM Institute Of Physiotherapy</a:t>
            </a:r>
          </a:p>
          <a:p>
            <a:pPr algn="ctr"/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Chh.Sambhajinagar</a:t>
            </a:r>
          </a:p>
        </p:txBody>
      </p:sp>
    </p:spTree>
    <p:extLst>
      <p:ext uri="{BB962C8B-B14F-4D97-AF65-F5344CB8AC3E}">
        <p14:creationId xmlns:p14="http://schemas.microsoft.com/office/powerpoint/2010/main" val="69092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20F4B-EAE0-40C2-8BB8-9E1D1F1F5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 anchor="ctr"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ZONE WISE INJURY 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33297-E2AB-4A98-9B97-B02329FCA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0417"/>
            <a:ext cx="10515600" cy="515654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ZONE 1 INJURY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a laceration or avulsion of the FDP tendon only.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 of injury is usually from forced extension during active flexion which cause the profundus tendon to pull away at its insertion on the distal phalanx.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young, male athletes, ring finger involved in more than 75% of cases. Patient has tenderness and swelling over volar aspect of ring finger and unable to flex DIP joint.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type 1: proximal portion of tendon retracts into the palm. Type 2: proximal segment of tendon retracts to the level of PIP joint. Type 3: involve avulsion of large bony fragment to which FDP attaches.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Jersey finger.</a:t>
            </a:r>
          </a:p>
        </p:txBody>
      </p:sp>
    </p:spTree>
    <p:extLst>
      <p:ext uri="{BB962C8B-B14F-4D97-AF65-F5344CB8AC3E}">
        <p14:creationId xmlns:p14="http://schemas.microsoft.com/office/powerpoint/2010/main" val="1365184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2D858-BFCF-45B9-BF5E-AFF94959E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8870"/>
            <a:ext cx="10515600" cy="58707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ZONE 2 INJURY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Referred to as no man’s land because of the difficulty involved in repairing the flexor tendons at this level.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the FDP and FDS  tendons usually are injured,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ZONE 3 INJURY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Injuries occurs in the region just distal to the carpal tunnel. Both FDP and FDS tendons travel in this region , either one or both tendons may injured.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ZONE 4 INJURY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carpal tunnel, FDP and FDS tendons travel together, along with the median nerve.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Laceration at this level may result in injury to one or multiple tendons and to the median nerve.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Neurovascular examination must be performed.</a:t>
            </a:r>
          </a:p>
          <a:p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704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E1E3D-95DB-4E7C-BC98-5E2F3E4C7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2365"/>
            <a:ext cx="10515600" cy="54745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ZONE 5 INJURY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Wrist and forearm, the tendons originate from the musculotendinous junctions and travel together toward their insertion sites.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Tendon repair have a favorable prognosis in this region.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THUMB</a:t>
            </a:r>
          </a:p>
          <a:p>
            <a:pPr>
              <a:lnSpc>
                <a:spcPct val="150000"/>
              </a:lnSpc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lacerated proximal portion of the FPL may be located within the thumb, or it may have retracted into the thenar eminence or the carpal tunnel, making retrieval more complicated.</a:t>
            </a:r>
          </a:p>
          <a:p>
            <a:pPr>
              <a:lnSpc>
                <a:spcPct val="150000"/>
              </a:lnSpc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flexor tendon rupture, contracture at DIP &amp; PIP joint, tendon adhesions .</a:t>
            </a:r>
          </a:p>
        </p:txBody>
      </p:sp>
    </p:spTree>
    <p:extLst>
      <p:ext uri="{BB962C8B-B14F-4D97-AF65-F5344CB8AC3E}">
        <p14:creationId xmlns:p14="http://schemas.microsoft.com/office/powerpoint/2010/main" val="1980597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1D8DC-C802-444F-B7BA-CC9460D37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7749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SURGICAL MANAGEMENT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F64D1-7AD7-4162-B7F6-E53368102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992"/>
            <a:ext cx="10515600" cy="5110163"/>
          </a:xfrm>
        </p:spPr>
        <p:txBody>
          <a:bodyPr/>
          <a:lstStyle/>
          <a:p>
            <a:pPr algn="l" fontAlgn="base">
              <a:lnSpc>
                <a:spcPct val="150000"/>
              </a:lnSpc>
            </a:pPr>
            <a:r>
              <a:rPr lang="en-US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Surgery takes place within 7-10 days after injury.</a:t>
            </a:r>
          </a:p>
          <a:p>
            <a:pPr algn="l" fontAlgn="base">
              <a:lnSpc>
                <a:spcPct val="150000"/>
              </a:lnSpc>
            </a:pPr>
            <a:r>
              <a:rPr lang="en-US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Immediate (primary) repair is </a:t>
            </a:r>
            <a:r>
              <a:rPr lang="en-US" sz="20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contraindicated</a:t>
            </a:r>
            <a:r>
              <a:rPr lang="en-US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in patients with any of the following: Severe multiple tissue injuries to the fingers or palm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Wound contamination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Significant skin loss over the flexor tendons.</a:t>
            </a:r>
          </a:p>
          <a:p>
            <a:pPr algn="l" fontAlgn="base">
              <a:lnSpc>
                <a:spcPct val="150000"/>
              </a:lnSpc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Flexor tendon repair.</a:t>
            </a:r>
          </a:p>
          <a:p>
            <a:pPr algn="l" fontAlgn="base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Tendon graft surgery.</a:t>
            </a:r>
          </a:p>
          <a:p>
            <a:pPr algn="l" fontAlgn="base">
              <a:lnSpc>
                <a:spcPct val="150000"/>
              </a:lnSpc>
            </a:pPr>
            <a:r>
              <a:rPr lang="en-US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Teno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fix device.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76667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99B0B-D76C-4F68-826D-7773AA438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407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STAGES OF TENDON HEALING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15FF70F-98E7-40E5-A6BB-1C81CC4B8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272" y="1385322"/>
            <a:ext cx="10515601" cy="3838781"/>
          </a:xfr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5E33B047-1485-4087-8800-8C825EB971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103770"/>
              </p:ext>
            </p:extLst>
          </p:nvPr>
        </p:nvGraphicFramePr>
        <p:xfrm>
          <a:off x="674703" y="5359894"/>
          <a:ext cx="11310151" cy="1067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10151">
                  <a:extLst>
                    <a:ext uri="{9D8B030D-6E8A-4147-A177-3AD203B41FA5}">
                      <a16:colId xmlns:a16="http://schemas.microsoft.com/office/drawing/2014/main" val="755078757"/>
                    </a:ext>
                  </a:extLst>
                </a:gridCol>
              </a:tblGrid>
              <a:tr h="1067539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Age, general health, scar formation, motivation and compliance, level of injury, trauma and extent of injury, pulley integrity, surgical technique.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916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499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3C9A1-82B4-4BF6-9D56-CC0A8D6CC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59"/>
          </a:xfrm>
        </p:spPr>
        <p:txBody>
          <a:bodyPr anchor="t"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PHYSIOTHERAPY MANAGEMENT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B5134-AB3E-4D1B-8715-BCE359802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1"/>
            <a:ext cx="10515600" cy="594359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Postoperative Day 1 to Week 4.5</a:t>
            </a:r>
            <a:endParaRPr lang="en-US" sz="20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en-US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Keep dressing on until Day 5 postoperative. At Day 5: replace with light dressing.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low-laser therapy: from day 2(3times/week) 10 session.</a:t>
            </a:r>
            <a:endParaRPr lang="en-US" sz="20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en-US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Patient is fitted with dorsal blocking splint (DBS).</a:t>
            </a: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en-US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 degrees wrist flexion, 45 degrees MCP flexion, PIP &amp; DIP in neutral.</a:t>
            </a: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en-US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Hood of splint extends to fingertips.</a:t>
            </a: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en-US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Controlled passive motion twice daily within splint.</a:t>
            </a: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en-US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 repetitions of passive flexion and active extension of the PIP &amp; DIP joint.</a:t>
            </a:r>
          </a:p>
          <a:p>
            <a:pPr fontAlgn="base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repetitions of active composite flexion and extension of the DIP and PIP joints with the wrist and MCP joints supported in flexion.</a:t>
            </a:r>
          </a:p>
          <a:p>
            <a:pPr fontAlgn="base">
              <a:lnSpc>
                <a:spcPct val="150000"/>
              </a:lnSpc>
            </a:pPr>
            <a:endParaRPr lang="en-US" sz="20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endParaRPr lang="en-US" sz="20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0EBC8E-7B0A-4C69-B7E4-6D8A50A15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1847" y="2320714"/>
            <a:ext cx="314325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56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4D760-597D-4B20-A2AB-A61373019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7250"/>
            <a:ext cx="7315200" cy="5759713"/>
          </a:xfrm>
        </p:spPr>
        <p:txBody>
          <a:bodyPr/>
          <a:lstStyle/>
          <a:p>
            <a:pPr marL="0" indent="0" algn="l" fontAlgn="base">
              <a:lnSpc>
                <a:spcPct val="150000"/>
              </a:lnSpc>
              <a:buNone/>
            </a:pPr>
            <a:r>
              <a:rPr lang="en-US" sz="20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4.5 Weeks</a:t>
            </a:r>
            <a:endParaRPr lang="en-US" sz="20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lnSpc>
                <a:spcPct val="150000"/>
              </a:lnSpc>
            </a:pPr>
            <a:r>
              <a:rPr lang="en-US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Continue passive exercises as needed.</a:t>
            </a: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lnSpc>
                <a:spcPct val="150000"/>
              </a:lnSpc>
            </a:pPr>
            <a:r>
              <a:rPr lang="en-US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Removal of DBS every 2 hours to perform 10 repetitions of each active flexion and extension of the wrist and of the digits.</a:t>
            </a: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tart intrinsic minus (hook fist) position and/or tendon gliding exercises</a:t>
            </a: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lnSpc>
                <a:spcPct val="150000"/>
              </a:lnSpc>
            </a:pPr>
            <a:r>
              <a:rPr lang="en-US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Active wrist extension to neutral only</a:t>
            </a: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lnSpc>
                <a:spcPct val="150000"/>
              </a:lnSpc>
            </a:pPr>
            <a:r>
              <a:rPr lang="en-US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Functional electrical stimulation (FES) with the splint on.</a:t>
            </a: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5A0F55-1484-412A-950D-9EAC4FFB80D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5886" y="1053354"/>
            <a:ext cx="3632628" cy="328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98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A8077-0C3C-447C-9DB6-7074FE0F7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9394"/>
            <a:ext cx="10515600" cy="6067180"/>
          </a:xfrm>
        </p:spPr>
        <p:txBody>
          <a:bodyPr>
            <a:noAutofit/>
          </a:bodyPr>
          <a:lstStyle/>
          <a:p>
            <a:pPr marL="0" indent="0" algn="l" fontAlgn="base">
              <a:lnSpc>
                <a:spcPct val="160000"/>
              </a:lnSpc>
              <a:buNone/>
            </a:pPr>
            <a:r>
              <a:rPr lang="en-US" sz="2000" b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5.5 Weeks</a:t>
            </a:r>
            <a:endParaRPr lang="en-US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lnSpc>
                <a:spcPct val="100000"/>
              </a:lnSpc>
            </a:pPr>
            <a:r>
              <a:rPr lang="en-US" sz="20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Continue passive exercises.</a:t>
            </a:r>
            <a:endParaRPr lang="en-US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lnSpc>
                <a:spcPct val="100000"/>
              </a:lnSpc>
            </a:pPr>
            <a:r>
              <a:rPr lang="en-US" sz="20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Discontinue use of DBS.</a:t>
            </a:r>
            <a:endParaRPr lang="en-US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lnSpc>
                <a:spcPct val="100000"/>
              </a:lnSpc>
            </a:pPr>
            <a:r>
              <a:rPr lang="en-US" sz="20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repetitions of PIP &amp; DIP blocking exercise.</a:t>
            </a:r>
            <a:endParaRPr lang="en-US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lnSpc>
                <a:spcPct val="100000"/>
              </a:lnSpc>
            </a:pPr>
            <a:r>
              <a:rPr lang="en-US" sz="20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repetitions of composite active flexion and extension.</a:t>
            </a:r>
            <a:endParaRPr lang="en-US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lnSpc>
                <a:spcPct val="100000"/>
              </a:lnSpc>
            </a:pPr>
            <a:r>
              <a:rPr lang="en-US" sz="20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May start PROM into flexion with overpressure</a:t>
            </a:r>
            <a:endParaRPr lang="en-US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fontAlgn="base">
              <a:lnSpc>
                <a:spcPct val="160000"/>
              </a:lnSpc>
              <a:buNone/>
            </a:pPr>
            <a:r>
              <a:rPr lang="en-US" sz="2000" b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weeks</a:t>
            </a:r>
            <a:endParaRPr lang="en-US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Place-and-hold approach.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Dynamic approach.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approach.</a:t>
            </a:r>
            <a:b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022B19-165E-4D60-AE1C-7741A12B9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311426"/>
            <a:ext cx="4114800" cy="311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55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5BF1D-A792-43C2-9DAB-D3B0EE1DE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9495"/>
            <a:ext cx="5890558" cy="5777468"/>
          </a:xfrm>
        </p:spPr>
        <p:txBody>
          <a:bodyPr/>
          <a:lstStyle/>
          <a:p>
            <a:pPr marL="0" indent="0" algn="l" fontAlgn="base">
              <a:lnSpc>
                <a:spcPct val="150000"/>
              </a:lnSpc>
              <a:buNone/>
            </a:pPr>
            <a:r>
              <a:rPr lang="en-US" sz="20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 weeks</a:t>
            </a:r>
            <a:endParaRPr lang="en-US" sz="20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lnSpc>
                <a:spcPct val="150000"/>
              </a:lnSpc>
            </a:pPr>
            <a:r>
              <a:rPr lang="en-US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Initiate gentle strengthening.</a:t>
            </a: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lnSpc>
                <a:spcPct val="150000"/>
              </a:lnSpc>
            </a:pPr>
            <a:r>
              <a:rPr lang="en-US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Putty, ball squeezes.</a:t>
            </a: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lnSpc>
                <a:spcPct val="150000"/>
              </a:lnSpc>
            </a:pPr>
            <a:r>
              <a:rPr lang="en-US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Towel walking with fingers.</a:t>
            </a: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lnSpc>
                <a:spcPct val="150000"/>
              </a:lnSpc>
            </a:pPr>
            <a:r>
              <a:rPr lang="en-US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 lifting or heavy use of the hand</a:t>
            </a:r>
          </a:p>
          <a:p>
            <a:pPr algn="l" fontAlgn="base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Gripping exercise.</a:t>
            </a: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fontAlgn="base">
              <a:lnSpc>
                <a:spcPct val="150000"/>
              </a:lnSpc>
              <a:buNone/>
            </a:pPr>
            <a:r>
              <a:rPr lang="en-US" sz="20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10–12 weeks</a:t>
            </a:r>
            <a:endParaRPr lang="en-US" sz="20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lnSpc>
                <a:spcPct val="150000"/>
              </a:lnSpc>
            </a:pPr>
            <a:r>
              <a:rPr lang="en-US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Return to previous level of activity, including work and sport activities.</a:t>
            </a:r>
          </a:p>
          <a:p>
            <a:pPr marL="0" indent="0" algn="l" fontAlgn="base">
              <a:lnSpc>
                <a:spcPct val="150000"/>
              </a:lnSpc>
              <a:buNone/>
            </a:pP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016152-CDEB-4193-849A-74C30AD10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981" y="609601"/>
            <a:ext cx="5691776" cy="39491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B6826D-1761-4EDE-9662-8579EF80213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7551" y="3876397"/>
            <a:ext cx="2160194" cy="206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4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A2C9F-4FDE-7B34-DB9D-1C15071A5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6000" b="1" dirty="0"/>
              <a:t>Recent Advances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1EE88-90DD-207B-DA51-4B7D9E6089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0815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0C33-057D-4DF7-9917-7627B3ACD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259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631B7-637A-4A46-9B36-FFD0BCC69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1595"/>
            <a:ext cx="10515600" cy="50672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Anatomy.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Pulley system.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Zones of hand.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Zone wise injury.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Surgical management.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Stages of tendon healing.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Physiotherapy management.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481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12C634-9626-306A-56B8-58D4B043E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38" y="335900"/>
            <a:ext cx="5871766" cy="608355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E00371-B102-BDF1-8392-15934A1749D0}"/>
              </a:ext>
            </a:extLst>
          </p:cNvPr>
          <p:cNvSpPr txBox="1"/>
          <p:nvPr/>
        </p:nvSpPr>
        <p:spPr>
          <a:xfrm>
            <a:off x="8752114" y="2731349"/>
            <a:ext cx="154888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/>
              <a:t>Injury </a:t>
            </a:r>
          </a:p>
          <a:p>
            <a:pPr algn="ctr"/>
            <a:r>
              <a:rPr lang="en-IN" b="1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737235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1F624C-EB5E-3E74-C35B-E775C46C6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04" y="189639"/>
            <a:ext cx="6595202" cy="621115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BEFDB8-01F5-B736-CFA6-27FED544C307}"/>
              </a:ext>
            </a:extLst>
          </p:cNvPr>
          <p:cNvSpPr txBox="1"/>
          <p:nvPr/>
        </p:nvSpPr>
        <p:spPr>
          <a:xfrm>
            <a:off x="7632442" y="2505670"/>
            <a:ext cx="353566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Cochrane Database of Systematic Reviews</a:t>
            </a:r>
          </a:p>
          <a:p>
            <a:pPr algn="ctr"/>
            <a:r>
              <a:rPr lang="en-US" b="1" dirty="0"/>
              <a:t>2021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323850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FC800-8D45-433C-BA0A-8779C33E5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472"/>
            <a:ext cx="10515600" cy="609599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9A3B3-BB9D-462A-B640-59A072825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402"/>
            <a:ext cx="10515600" cy="4135957"/>
          </a:xfrm>
        </p:spPr>
        <p:txBody>
          <a:bodyPr>
            <a:no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Brent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Brotzman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Clinical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orthopaedic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rehabilitation., 4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edition.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j. Magee. Pathology and intervention in musculoskeletal rehabilitation.2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edition.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Carolyn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Kisner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Therapeutic exercise.7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edition.</a:t>
            </a: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Skirven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Osterman. Rehabilitation of the hand and upper extremity.6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edition.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Low-Level Laser Therapy Improves the Passive Range of Motion and Decrease Pain in Patients with Flexor Tendon Injury (2018).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Postsurgical Rehabilitation of Flexor Tendon Injuries (2019).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Flexor tendon injuries: Repair &amp; Rehabilitation (2021).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Pearce O, Brown MT, Fraser K,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Lancerotto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L. Flexor tendon injuries: repair &amp; rehabilitation. Injury. 2021 Aug 1;52(8):2053-67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Peters SE, Jha B, Ross M. Rehabilitation following surgery for flexor tendon injuries of the hand. Cochrane Database of Systematic Reviews. 2021(1).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813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7FB72-EFE5-40BD-9AC6-469450F14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3603"/>
            <a:ext cx="10515600" cy="37533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IN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373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8E6F-09C9-4023-A990-6F7F3449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137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AB7DF-8AEC-485C-9EC1-004C8E0DA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4498"/>
            <a:ext cx="9530918" cy="50583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Tendon injuries often are the result of a sharp instrument coming into contact with the digit, hand or wrist , occur accidentally at work or in the home self inflicted wound.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case of accidental injury, the non-dominant hand frequently is hurt because the individual is wielding the knife in the dominant hand when the accident occur.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Spontaneous tendon ruptures can occur without ant preceding trauma.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Avulsion injuries to the flexor tendons usually are caused by a closed traumatic injury to the finger, occur during athletic events.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Flexor digitorum profundus tendon injury is most common. </a:t>
            </a:r>
          </a:p>
          <a:p>
            <a:pPr>
              <a:lnSpc>
                <a:spcPct val="150000"/>
              </a:lnSpc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658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BFF05-9A50-4711-ACC4-D41B7DF8A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137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ANATOMY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6C32E-0883-4B7A-941F-7E83BC9A2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817"/>
            <a:ext cx="9797249" cy="522894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tendons for the flexor muscle groups inserted distally on the metacarpals and phalanges to provide wrist and finger flexion.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forearm flexor muscles divided into three anatomical layers.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Superficial layer: pronator teres, flexor capri radialis, flexor carpi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ulnaris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palmaris longus.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Intermediate layer: flexor digitorum superficialis.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layer: flexor digitorum profundus &amp; flexor pollicis longus. 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Pronator quadratus muscle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nine tendons travels through the forearm and enters the wrist through the carpal tunnel beneath the transverse carpal ligament.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tendons continue in the palmar aspect of the hand, with the FDS tendons travelling anterior to the FDP tendon.</a:t>
            </a:r>
          </a:p>
        </p:txBody>
      </p:sp>
    </p:spTree>
    <p:extLst>
      <p:ext uri="{BB962C8B-B14F-4D97-AF65-F5344CB8AC3E}">
        <p14:creationId xmlns:p14="http://schemas.microsoft.com/office/powerpoint/2010/main" val="2876538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53A09-C3B9-4BFE-B5E1-118781409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662" y="1297988"/>
            <a:ext cx="6933809" cy="42620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remain in this arrangement until they enter their individual digits, through the digital sheath at the A1 pulley.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this point, the FDS tendon divides into two slips, travelling dorsally and on either side of  the FDP tendon &amp; FDP inserted along the proximal half of the middle phalanx.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digits, the flexor tendons are enclosed in synovial sheaths. This provide a smooth synovial lining for tendon nutrition and to reduce the work of gliding.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51910E-7014-4AAB-8D87-5508E31A2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471" y="1297988"/>
            <a:ext cx="4240306" cy="426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65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2FA1C0-AB3F-45A5-9E84-E562E93B5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930" y="781878"/>
            <a:ext cx="6612834" cy="531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72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0F1DE-9746-410D-BEA6-CECFB0438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887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PULLEYS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96ECD-171E-489C-9D2B-029FF3FB2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86" y="1413381"/>
            <a:ext cx="9815004" cy="520929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pulley system keeps the tendon close to the bone and avoids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bowstringing of the flexor tendons.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five pulleys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A1, A2, A3, A4, A5.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A1, A3, A5 annular pulleys arise from volar plates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of the MCP, PIP, DIP joints.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A2 &amp; A4 pulleys are functionally the most important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pulleys, arising from the periosteum of the proximal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half of the proximal phalanx(A2) and mid portion of the middle phalanx(A4).</a:t>
            </a:r>
          </a:p>
          <a:p>
            <a:pPr>
              <a:lnSpc>
                <a:spcPct val="150000"/>
              </a:lnSpc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Cruciate pulleys: C1(b/w A2-A3), C2(b/w A3 –A4), C3(b/w A4-A5).</a:t>
            </a:r>
          </a:p>
          <a:p>
            <a:pPr>
              <a:lnSpc>
                <a:spcPct val="150000"/>
              </a:lnSpc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allow the annular pulley to approximate each other during flexion.</a:t>
            </a:r>
          </a:p>
          <a:p>
            <a:pPr>
              <a:lnSpc>
                <a:spcPct val="150000"/>
              </a:lnSpc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9B93B9-BB82-4AB6-9D33-4771280CC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680" y="1989649"/>
            <a:ext cx="4930819" cy="28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77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9AAA4-7A45-491C-BFAE-C8872EDB5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650"/>
            <a:ext cx="10515600" cy="85007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ZONES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257C6-4874-470E-9DCC-37443CEA5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669"/>
            <a:ext cx="10515600" cy="48846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five zones over the volar aspect of the hand and wrist, based on differing anatomical characteristics.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ZONE1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most distal zone, includes the area distal to the insertion of the FDS on the proximal phalanx.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ZONE 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encompasses the area from the proximal border of zone 1 to the level of the distal palmar crease, which is the beginning of the flexor tendon sheath. Known as “no man’s land” because of the complexity of the flexor tendons &amp; fibro-osseous sheath.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ZONE 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represents the area between start of the fibro-osseous tendon sheath and the distal edge of the transverse carpal ligament. Also called area of lumbrical muscle origin.</a:t>
            </a:r>
          </a:p>
        </p:txBody>
      </p:sp>
    </p:spTree>
    <p:extLst>
      <p:ext uri="{BB962C8B-B14F-4D97-AF65-F5344CB8AC3E}">
        <p14:creationId xmlns:p14="http://schemas.microsoft.com/office/powerpoint/2010/main" val="155710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509593B0-E754-4647-904D-012D4FE1A3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3752523" y="172791"/>
            <a:ext cx="4686954" cy="422969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3C71F-CC86-4009-9DD5-CA68A677CFB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22514" y="1590836"/>
            <a:ext cx="4824413" cy="44323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 4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carpal tunnel region.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 5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proximal to  transverse carpal ligament.</a:t>
            </a:r>
            <a:endParaRPr lang="en-I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Thumb has it’s own zone distribution.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 T-1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distal to DIP joint.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 T-2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between MCP and IP joints.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 T-3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proximal to the MCP volar flexion crease.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80D4EA-38CB-4CA3-91B7-4842AC6DC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921" y="1478149"/>
            <a:ext cx="3409025" cy="52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10647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725</TotalTime>
  <Words>1501</Words>
  <Application>Microsoft Office PowerPoint</Application>
  <PresentationFormat>Widescreen</PresentationFormat>
  <Paragraphs>136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Schoolbook</vt:lpstr>
      <vt:lpstr>Times New Roman</vt:lpstr>
      <vt:lpstr>Wingdings 2</vt:lpstr>
      <vt:lpstr>View</vt:lpstr>
      <vt:lpstr>“PT Management in Flexor Tendon Injury”</vt:lpstr>
      <vt:lpstr>CONTENT</vt:lpstr>
      <vt:lpstr>INTRODUCTION</vt:lpstr>
      <vt:lpstr>ANATOMY</vt:lpstr>
      <vt:lpstr>PowerPoint Presentation</vt:lpstr>
      <vt:lpstr>PowerPoint Presentation</vt:lpstr>
      <vt:lpstr>PULLEYS</vt:lpstr>
      <vt:lpstr>ZONES</vt:lpstr>
      <vt:lpstr>PowerPoint Presentation</vt:lpstr>
      <vt:lpstr>ZONE WISE INJURY </vt:lpstr>
      <vt:lpstr>PowerPoint Presentation</vt:lpstr>
      <vt:lpstr>PowerPoint Presentation</vt:lpstr>
      <vt:lpstr>SURGICAL MANAGEMENT</vt:lpstr>
      <vt:lpstr>STAGES OF TENDON HEALING</vt:lpstr>
      <vt:lpstr>PHYSIOTHERAPY MANAGEMENT</vt:lpstr>
      <vt:lpstr>PowerPoint Presentation</vt:lpstr>
      <vt:lpstr>PowerPoint Presentation</vt:lpstr>
      <vt:lpstr>PowerPoint Presentation</vt:lpstr>
      <vt:lpstr>Recent Advances</vt:lpstr>
      <vt:lpstr>PowerPoint Presentation</vt:lpstr>
      <vt:lpstr>PowerPoint Presentation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 “FLEXOR TENDON INJURY”</dc:title>
  <dc:creator>daxvyas21@gmail.com</dc:creator>
  <cp:lastModifiedBy>Kartik Rathod</cp:lastModifiedBy>
  <cp:revision>76</cp:revision>
  <dcterms:created xsi:type="dcterms:W3CDTF">2022-08-29T09:09:23Z</dcterms:created>
  <dcterms:modified xsi:type="dcterms:W3CDTF">2024-06-18T11:12:29Z</dcterms:modified>
</cp:coreProperties>
</file>